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6" r:id="rId1"/>
  </p:sldMasterIdLst>
  <p:sldIdLst>
    <p:sldId id="281" r:id="rId2"/>
    <p:sldId id="282" r:id="rId3"/>
    <p:sldId id="268" r:id="rId4"/>
    <p:sldId id="259" r:id="rId5"/>
    <p:sldId id="278" r:id="rId6"/>
    <p:sldId id="283" r:id="rId7"/>
    <p:sldId id="262" r:id="rId8"/>
    <p:sldId id="269" r:id="rId9"/>
    <p:sldId id="280" r:id="rId10"/>
    <p:sldId id="264" r:id="rId11"/>
    <p:sldId id="266" r:id="rId12"/>
    <p:sldId id="276" r:id="rId13"/>
    <p:sldId id="284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8E0D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2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95400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9112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41199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143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9560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39455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04748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54442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5722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5501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566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7220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9893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6569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298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3137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0999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C043A1C-6467-4587-8424-54B898C831D4}" type="datetimeFigureOut">
              <a:rPr lang="fr-FR" smtClean="0"/>
              <a:t>14/08/2022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1F20DA9-AA62-4B25-922F-3FB246D968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3999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7" r:id="rId1"/>
    <p:sldLayoutId id="2147483978" r:id="rId2"/>
    <p:sldLayoutId id="2147483979" r:id="rId3"/>
    <p:sldLayoutId id="2147483980" r:id="rId4"/>
    <p:sldLayoutId id="2147483981" r:id="rId5"/>
    <p:sldLayoutId id="2147483982" r:id="rId6"/>
    <p:sldLayoutId id="2147483983" r:id="rId7"/>
    <p:sldLayoutId id="2147483984" r:id="rId8"/>
    <p:sldLayoutId id="2147483985" r:id="rId9"/>
    <p:sldLayoutId id="2147483986" r:id="rId10"/>
    <p:sldLayoutId id="2147483987" r:id="rId11"/>
    <p:sldLayoutId id="2147483988" r:id="rId12"/>
    <p:sldLayoutId id="2147483989" r:id="rId13"/>
    <p:sldLayoutId id="2147483990" r:id="rId14"/>
    <p:sldLayoutId id="2147483991" r:id="rId15"/>
    <p:sldLayoutId id="2147483992" r:id="rId16"/>
    <p:sldLayoutId id="214748399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401732C-37EE-4B98-A709-9530173F38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654E48C8-2A00-4C54-BC9C-B18EE49E9C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786"/>
            <a:ext cx="12229962" cy="6856214"/>
            <a:chOff x="-15736" y="0"/>
            <a:chExt cx="12229962" cy="6856214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CE0A0544-8F52-43F0-AC3E-DF683908B5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F4057D3-A680-4443-9E51-ED920A691E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2F6853A4-7B38-4FDE-B024-AE8BA71E73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86ADF4DB-4290-4441-8F8E-04152FE606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4AC4752E-52BB-4796-ACA7-02EC9CDB9B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97528" y="982132"/>
            <a:ext cx="4094017" cy="2823880"/>
          </a:xfrm>
        </p:spPr>
        <p:txBody>
          <a:bodyPr>
            <a:normAutofit/>
          </a:bodyPr>
          <a:lstStyle/>
          <a:p>
            <a:r>
              <a:rPr lang="fr-FR" sz="4800">
                <a:solidFill>
                  <a:srgbClr val="26262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Gagne ton chapitre !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F58C0E2-9276-44B1-8D89-413C54E1F3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18668" y="1248048"/>
            <a:ext cx="5469466" cy="4361900"/>
          </a:xfrm>
          <a:prstGeom prst="rect">
            <a:avLst/>
          </a:prstGeom>
          <a:ln w="57150" cmpd="thickThin">
            <a:solidFill>
              <a:srgbClr val="7F7F7F"/>
            </a:solidFill>
            <a:miter lim="800000"/>
          </a:ln>
        </p:spPr>
      </p:pic>
      <p:sp>
        <p:nvSpPr>
          <p:cNvPr id="4" name="ZoneTexte 4">
            <a:extLst>
              <a:ext uri="{FF2B5EF4-FFF2-40B4-BE49-F238E27FC236}">
                <a16:creationId xmlns:a16="http://schemas.microsoft.com/office/drawing/2014/main" id="{36672CDD-ACA1-B176-600F-F208BAD82721}"/>
              </a:ext>
            </a:extLst>
          </p:cNvPr>
          <p:cNvSpPr txBox="1"/>
          <p:nvPr/>
        </p:nvSpPr>
        <p:spPr>
          <a:xfrm>
            <a:off x="5128162" y="5663276"/>
            <a:ext cx="6123708" cy="6457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14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Dinosaures, l’épopée des grands reptiles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Clémentine Baron et Bruno </a:t>
            </a:r>
            <a:r>
              <a:rPr lang="fr-FR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Wennagel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Editions Quelle Histoire, 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uniqueheritagemedia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2017.</a:t>
            </a:r>
          </a:p>
        </p:txBody>
      </p:sp>
    </p:spTree>
    <p:extLst>
      <p:ext uri="{BB962C8B-B14F-4D97-AF65-F5344CB8AC3E}">
        <p14:creationId xmlns:p14="http://schemas.microsoft.com/office/powerpoint/2010/main" val="34689112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E5491D-C451-4BCA-A29F-0AC2E5C4C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Bilan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3AFA800-A0FE-43B3-B91F-42D1018EB8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Si tu as bien validé la seconde chance, tu peux lire le texte 9 sur la diapo suivante.</a:t>
            </a:r>
          </a:p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Si tu as toujours des erreurs, appelle ou envoie un message à la maîtresse pour voir ensemble ce qui te gêne pour progresser. 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D632D557-0F5D-4DBF-A642-4A69151B1E7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709" y="760895"/>
            <a:ext cx="531495" cy="433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43768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B1ACB3B-CF59-432D-AB25-A8A1F11094E0}"/>
              </a:ext>
            </a:extLst>
          </p:cNvPr>
          <p:cNvSpPr/>
          <p:nvPr/>
        </p:nvSpPr>
        <p:spPr>
          <a:xfrm>
            <a:off x="1013791" y="463565"/>
            <a:ext cx="10164417" cy="52472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fr-FR" sz="2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 ne sont pas des dinosaures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5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 dinosaures cohabitent avec d’autres reptiles, des grands animaux marins ou volants. Ils ont tout l’air de dinosaures et vivent à la même époque, mais ils ne sont pas de la même famille.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5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Dans les airs, on trouve des Ptérodactyles, majestueux avec leurs longues ailes, ou bien des </a:t>
            </a:r>
            <a:r>
              <a:rPr lang="fr-FR" sz="25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Germanodactylus</a:t>
            </a:r>
            <a:r>
              <a:rPr lang="fr-FR" sz="25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avec une crête sur la tête.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5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Et au fond des mers, on peut observer des </a:t>
            </a:r>
            <a:r>
              <a:rPr lang="fr-FR" sz="25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Ichtyosaurus</a:t>
            </a:r>
            <a:r>
              <a:rPr lang="fr-FR" sz="25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aux allures de dauphins : des </a:t>
            </a:r>
            <a:r>
              <a:rPr lang="fr-FR" sz="25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Liopleurodons</a:t>
            </a:r>
            <a:r>
              <a:rPr lang="fr-FR" sz="25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de terribles prédateurs aquatiques ; ou des Leedsichtys, sûrement les plus grands poissons que la Terre ait jamais connus.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5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Mais rappelle-toi, ce ne sont pas des dinosaures !</a:t>
            </a:r>
          </a:p>
        </p:txBody>
      </p:sp>
    </p:spTree>
    <p:extLst>
      <p:ext uri="{BB962C8B-B14F-4D97-AF65-F5344CB8AC3E}">
        <p14:creationId xmlns:p14="http://schemas.microsoft.com/office/powerpoint/2010/main" val="29552726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E6F679FB-CF4D-4DA4-AE21-1FD736BD98B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14" t="6121" r="3014" b="12044"/>
          <a:stretch/>
        </p:blipFill>
        <p:spPr>
          <a:xfrm rot="5400000">
            <a:off x="4038149" y="888175"/>
            <a:ext cx="4115702" cy="50816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ZoneTexte 4">
            <a:extLst>
              <a:ext uri="{FF2B5EF4-FFF2-40B4-BE49-F238E27FC236}">
                <a16:creationId xmlns:a16="http://schemas.microsoft.com/office/drawing/2014/main" id="{36672CDD-ACA1-B176-600F-F208BAD82721}"/>
              </a:ext>
            </a:extLst>
          </p:cNvPr>
          <p:cNvSpPr txBox="1"/>
          <p:nvPr/>
        </p:nvSpPr>
        <p:spPr>
          <a:xfrm>
            <a:off x="3180608" y="5486851"/>
            <a:ext cx="6123708" cy="6457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14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Dinosaures, l’épopée des grands reptiles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Clémentine Baron et Bruno </a:t>
            </a:r>
            <a:r>
              <a:rPr lang="fr-FR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Wennagel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Editions Quelle Histoire, 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uniqueheritagemedia</a:t>
            </a:r>
            <a:r>
              <a:rPr lang="fr-FR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2017.</a:t>
            </a:r>
          </a:p>
        </p:txBody>
      </p:sp>
    </p:spTree>
    <p:extLst>
      <p:ext uri="{BB962C8B-B14F-4D97-AF65-F5344CB8AC3E}">
        <p14:creationId xmlns:p14="http://schemas.microsoft.com/office/powerpoint/2010/main" val="40433497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78130C4-D8A1-4A30-8F0E-14BAC38AB57C}"/>
              </a:ext>
            </a:extLst>
          </p:cNvPr>
          <p:cNvSpPr txBox="1">
            <a:spLocks/>
          </p:cNvSpPr>
          <p:nvPr/>
        </p:nvSpPr>
        <p:spPr>
          <a:xfrm>
            <a:off x="1295402" y="982132"/>
            <a:ext cx="9601196" cy="1303867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Bonus : </a:t>
            </a:r>
            <a:r>
              <a:rPr lang="fr-FR">
                <a:latin typeface="Calibri" panose="020F0502020204030204" pitchFamily="34" charset="0"/>
                <a:cs typeface="Calibri" panose="020F0502020204030204" pitchFamily="34" charset="0"/>
              </a:rPr>
              <a:t>mot mêlé</a:t>
            </a:r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24CA63D8-D243-4AE1-9568-6D68BB537DD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709" y="760895"/>
            <a:ext cx="531495" cy="43307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77CB5F8F-DD18-4348-A2C9-FCB6FBF2B0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0878" y="560892"/>
            <a:ext cx="5722876" cy="5736216"/>
          </a:xfrm>
          <a:prstGeom prst="rect">
            <a:avLst/>
          </a:prstGeom>
        </p:spPr>
      </p:pic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B17D2567-C4BC-4AB8-A03E-442DFD15177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1265260"/>
              </p:ext>
            </p:extLst>
          </p:nvPr>
        </p:nvGraphicFramePr>
        <p:xfrm>
          <a:off x="811530" y="2682842"/>
          <a:ext cx="4748530" cy="2171065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374265">
                  <a:extLst>
                    <a:ext uri="{9D8B030D-6E8A-4147-A177-3AD203B41FA5}">
                      <a16:colId xmlns:a16="http://schemas.microsoft.com/office/drawing/2014/main" val="1361624117"/>
                    </a:ext>
                  </a:extLst>
                </a:gridCol>
                <a:gridCol w="2374265">
                  <a:extLst>
                    <a:ext uri="{9D8B030D-6E8A-4147-A177-3AD203B41FA5}">
                      <a16:colId xmlns:a16="http://schemas.microsoft.com/office/drawing/2014/main" val="3637492774"/>
                    </a:ext>
                  </a:extLst>
                </a:gridCol>
              </a:tblGrid>
              <a:tr h="54483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fr-FR" sz="2400" dirty="0">
                          <a:effectLst/>
                        </a:rPr>
                        <a:t>carnivore</a:t>
                      </a:r>
                      <a:endParaRPr lang="fr-F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fr-FR" sz="2400">
                          <a:effectLst/>
                        </a:rPr>
                        <a:t>dinosaure</a:t>
                      </a:r>
                      <a:endParaRPr lang="fr-F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07041765"/>
                  </a:ext>
                </a:extLst>
              </a:tr>
              <a:tr h="54483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fr-FR" sz="2400" dirty="0">
                          <a:effectLst/>
                        </a:rPr>
                        <a:t>herbivore</a:t>
                      </a:r>
                      <a:endParaRPr lang="fr-F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fr-FR" sz="2400">
                          <a:effectLst/>
                        </a:rPr>
                        <a:t>ossement</a:t>
                      </a:r>
                      <a:endParaRPr lang="fr-F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24332297"/>
                  </a:ext>
                </a:extLst>
              </a:tr>
              <a:tr h="53657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fr-FR" sz="2400">
                          <a:effectLst/>
                        </a:rPr>
                        <a:t>prédateur</a:t>
                      </a:r>
                      <a:endParaRPr lang="fr-F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fr-FR" sz="2400" dirty="0">
                          <a:effectLst/>
                        </a:rPr>
                        <a:t>préhistoire</a:t>
                      </a:r>
                      <a:endParaRPr lang="fr-F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07821054"/>
                  </a:ext>
                </a:extLst>
              </a:tr>
              <a:tr h="54483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fr-FR" sz="2400">
                          <a:effectLst/>
                        </a:rPr>
                        <a:t>queue</a:t>
                      </a:r>
                      <a:endParaRPr lang="fr-F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fr-FR" sz="2400" dirty="0">
                          <a:effectLst/>
                        </a:rPr>
                        <a:t>reptile</a:t>
                      </a:r>
                      <a:endParaRPr lang="fr-F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679404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07711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28B6AF6-00E4-4427-9D67-3B3F1A1F61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altLang="fr-FR" b="1" dirty="0">
                <a:ln>
                  <a:noFill/>
                </a:ln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Gagne tes prochains textes de lecture en validant les défis !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5BBA99-13E8-43F6-A886-2226BC2576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fr-FR" dirty="0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97C25405-D568-4324-B95B-D11DF2895B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7907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FEFC57BE-38F7-4E28-913C-9378430E1F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2608" y="3320834"/>
            <a:ext cx="3366784" cy="2688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35164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1A031FF-FBD8-4232-A5C7-3D8F8563EB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Les types de phrases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EAE861C-398E-4CD8-BC8C-408CB24035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b="1" dirty="0">
                <a:latin typeface="Calibri" panose="020F0502020204030204" pitchFamily="34" charset="0"/>
                <a:cs typeface="Calibri" panose="020F0502020204030204" pitchFamily="34" charset="0"/>
              </a:rPr>
              <a:t>Rappel :</a:t>
            </a:r>
          </a:p>
          <a:p>
            <a:pPr marL="0" indent="0">
              <a:buNone/>
            </a:pPr>
            <a:r>
              <a:rPr lang="fr-FR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000" dirty="0">
                <a:latin typeface="Calibri" panose="020F0502020204030204" pitchFamily="34" charset="0"/>
                <a:cs typeface="Calibri" panose="020F0502020204030204" pitchFamily="34" charset="0"/>
              </a:rPr>
              <a:t>Il y a 3 types de phrases :</a:t>
            </a:r>
          </a:p>
          <a:p>
            <a:pPr marL="0" indent="0">
              <a:buNone/>
            </a:pPr>
            <a:endParaRPr lang="fr-FR" dirty="0"/>
          </a:p>
        </p:txBody>
      </p:sp>
      <p:graphicFrame>
        <p:nvGraphicFramePr>
          <p:cNvPr id="7" name="Tableau 7">
            <a:extLst>
              <a:ext uri="{FF2B5EF4-FFF2-40B4-BE49-F238E27FC236}">
                <a16:creationId xmlns:a16="http://schemas.microsoft.com/office/drawing/2014/main" id="{DDFCF862-0AA0-4C6B-A94D-BC12FDFA69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1131075"/>
              </p:ext>
            </p:extLst>
          </p:nvPr>
        </p:nvGraphicFramePr>
        <p:xfrm>
          <a:off x="1050234" y="4032709"/>
          <a:ext cx="10091530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14126">
                  <a:extLst>
                    <a:ext uri="{9D8B030D-6E8A-4147-A177-3AD203B41FA5}">
                      <a16:colId xmlns:a16="http://schemas.microsoft.com/office/drawing/2014/main" val="1710645297"/>
                    </a:ext>
                  </a:extLst>
                </a:gridCol>
                <a:gridCol w="4186442">
                  <a:extLst>
                    <a:ext uri="{9D8B030D-6E8A-4147-A177-3AD203B41FA5}">
                      <a16:colId xmlns:a16="http://schemas.microsoft.com/office/drawing/2014/main" val="2114369757"/>
                    </a:ext>
                  </a:extLst>
                </a:gridCol>
                <a:gridCol w="2790962">
                  <a:extLst>
                    <a:ext uri="{9D8B030D-6E8A-4147-A177-3AD203B41FA5}">
                      <a16:colId xmlns:a16="http://schemas.microsoft.com/office/drawing/2014/main" val="54042413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Phrase déclarative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Phrase interrogative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Phrase impérative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43822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2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Les fenêtres sont ouvertes.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Est-ce que les fenêtres sont ouvertes ? 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1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Ouvre les fenêtres.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6145808"/>
                  </a:ext>
                </a:extLst>
              </a:tr>
            </a:tbl>
          </a:graphicData>
        </a:graphic>
      </p:graphicFrame>
      <p:pic>
        <p:nvPicPr>
          <p:cNvPr id="5" name="Image 4">
            <a:extLst>
              <a:ext uri="{FF2B5EF4-FFF2-40B4-BE49-F238E27FC236}">
                <a16:creationId xmlns:a16="http://schemas.microsoft.com/office/drawing/2014/main" id="{BF3756D6-A385-43C2-A35A-C6A7A593241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709" y="760895"/>
            <a:ext cx="531495" cy="433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84534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BE936E-DB22-480B-B1EA-5CF644DACE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0904" y="982132"/>
            <a:ext cx="9955694" cy="1303867"/>
          </a:xfrm>
        </p:spPr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fr-FR" b="1" dirty="0">
                <a:latin typeface="Calibri" panose="020F0502020204030204" pitchFamily="34" charset="0"/>
                <a:cs typeface="Calibri" panose="020F0502020204030204" pitchFamily="34" charset="0"/>
              </a:rPr>
              <a:t>Défi 9 :</a:t>
            </a:r>
            <a:b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2700" dirty="0">
                <a:latin typeface="Calibri" panose="020F0502020204030204" pitchFamily="34" charset="0"/>
                <a:cs typeface="Calibri" panose="020F0502020204030204" pitchFamily="34" charset="0"/>
              </a:rPr>
              <a:t>Transforme les phrases comme demandé :</a:t>
            </a: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B85F8550-DE81-401D-A179-2DDD31D92B6E}"/>
              </a:ext>
            </a:extLst>
          </p:cNvPr>
          <p:cNvSpPr txBox="1">
            <a:spLocks/>
          </p:cNvSpPr>
          <p:nvPr/>
        </p:nvSpPr>
        <p:spPr>
          <a:xfrm>
            <a:off x="1298448" y="2560319"/>
            <a:ext cx="9598150" cy="348267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FR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 dinosaures cohabitent avec d’autres reptiles</a:t>
            </a:r>
            <a:r>
              <a:rPr lang="fr-FR" sz="2700" dirty="0">
                <a:latin typeface="Calibri" panose="020F0502020204030204" pitchFamily="34" charset="0"/>
                <a:cs typeface="Calibri" panose="020F0502020204030204" pitchFamily="34" charset="0"/>
              </a:rPr>
              <a:t>.                                                      		</a:t>
            </a:r>
            <a:r>
              <a:rPr lang="fr-FR" sz="2700" b="1" dirty="0">
                <a:latin typeface="Calibri" panose="020F0502020204030204" pitchFamily="34" charset="0"/>
                <a:cs typeface="Calibri" panose="020F0502020204030204" pitchFamily="34" charset="0"/>
              </a:rPr>
              <a:t>interrogative</a:t>
            </a:r>
          </a:p>
          <a:p>
            <a:pPr lvl="1"/>
            <a:r>
              <a:rPr lang="fr-FR" sz="2700" dirty="0">
                <a:latin typeface="Calibri" panose="020F0502020204030204" pitchFamily="34" charset="0"/>
                <a:cs typeface="Calibri" panose="020F0502020204030204" pitchFamily="34" charset="0"/>
              </a:rPr>
              <a:t>Tu observes ces fossiles.		</a:t>
            </a:r>
            <a:r>
              <a:rPr lang="fr-FR" sz="2700" b="1" dirty="0">
                <a:latin typeface="Calibri" panose="020F0502020204030204" pitchFamily="34" charset="0"/>
                <a:cs typeface="Calibri" panose="020F0502020204030204" pitchFamily="34" charset="0"/>
              </a:rPr>
              <a:t>interrogative</a:t>
            </a:r>
          </a:p>
          <a:p>
            <a:pPr lvl="1"/>
            <a:r>
              <a:rPr lang="fr-FR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 </a:t>
            </a:r>
            <a:r>
              <a:rPr lang="fr-FR" sz="2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liopleurodons</a:t>
            </a:r>
            <a:r>
              <a:rPr lang="fr-FR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sont-ils des prédateurs aquatiques ?				</a:t>
            </a:r>
            <a:r>
              <a:rPr lang="fr-FR" sz="2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déclarative</a:t>
            </a:r>
            <a:endParaRPr lang="fr-FR" sz="27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sz="2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sz="27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sz="2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sz="2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sz="2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sz="2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4" name="Connecteur droit avec flèche 3">
            <a:extLst>
              <a:ext uri="{FF2B5EF4-FFF2-40B4-BE49-F238E27FC236}">
                <a16:creationId xmlns:a16="http://schemas.microsoft.com/office/drawing/2014/main" id="{3D078C4C-2DE3-45BB-ADA3-8F8DCD7B2D0C}"/>
              </a:ext>
            </a:extLst>
          </p:cNvPr>
          <p:cNvCxnSpPr/>
          <p:nvPr/>
        </p:nvCxnSpPr>
        <p:spPr>
          <a:xfrm>
            <a:off x="2133600" y="3257590"/>
            <a:ext cx="516835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8F69DCA9-A167-4EF0-AAB3-E5D44D5343D9}"/>
              </a:ext>
            </a:extLst>
          </p:cNvPr>
          <p:cNvCxnSpPr/>
          <p:nvPr/>
        </p:nvCxnSpPr>
        <p:spPr>
          <a:xfrm>
            <a:off x="5447170" y="3840693"/>
            <a:ext cx="516835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F479A751-E109-4E11-B228-C7F0691238FE}"/>
              </a:ext>
            </a:extLst>
          </p:cNvPr>
          <p:cNvCxnSpPr/>
          <p:nvPr/>
        </p:nvCxnSpPr>
        <p:spPr>
          <a:xfrm>
            <a:off x="2064300" y="4831030"/>
            <a:ext cx="516835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Image 10">
            <a:extLst>
              <a:ext uri="{FF2B5EF4-FFF2-40B4-BE49-F238E27FC236}">
                <a16:creationId xmlns:a16="http://schemas.microsoft.com/office/drawing/2014/main" id="{367AC6D2-E66A-430D-BBAB-721F70019C9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709" y="760895"/>
            <a:ext cx="531495" cy="433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6730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BE936E-DB22-480B-B1EA-5CF644DACE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0904" y="982132"/>
            <a:ext cx="9955694" cy="1303867"/>
          </a:xfrm>
        </p:spPr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b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27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CORRECTION </a:t>
            </a:r>
            <a:r>
              <a:rPr lang="fr-FR" sz="20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(l’une des réponses suffit)</a:t>
            </a:r>
            <a:endParaRPr lang="fr-FR" sz="27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13032C3B-EECB-459D-8F35-42156159BAF8}"/>
              </a:ext>
            </a:extLst>
          </p:cNvPr>
          <p:cNvSpPr txBox="1">
            <a:spLocks/>
          </p:cNvSpPr>
          <p:nvPr/>
        </p:nvSpPr>
        <p:spPr>
          <a:xfrm>
            <a:off x="639191" y="2560319"/>
            <a:ext cx="10946167" cy="348267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FR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 dinosaures cohabitent avec d’autres reptiles</a:t>
            </a:r>
            <a:r>
              <a:rPr lang="fr-FR" sz="2700" dirty="0">
                <a:latin typeface="Calibri" panose="020F0502020204030204" pitchFamily="34" charset="0"/>
                <a:cs typeface="Calibri" panose="020F0502020204030204" pitchFamily="34" charset="0"/>
              </a:rPr>
              <a:t>.         </a:t>
            </a:r>
            <a:r>
              <a:rPr lang="fr-FR" sz="2700" b="1" dirty="0">
                <a:latin typeface="Calibri" panose="020F0502020204030204" pitchFamily="34" charset="0"/>
                <a:cs typeface="Calibri" panose="020F0502020204030204" pitchFamily="34" charset="0"/>
              </a:rPr>
              <a:t>interrogative</a:t>
            </a:r>
          </a:p>
          <a:p>
            <a:pPr lvl="2"/>
            <a:r>
              <a:rPr lang="fr-FR" sz="25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Est-ce que les dinosaures cohabitent avec d’autres reptiles ?</a:t>
            </a:r>
          </a:p>
          <a:p>
            <a:pPr lvl="2"/>
            <a:r>
              <a:rPr lang="fr-FR" sz="25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Les dinosaures cohabitent-ils avec d’autres reptiles ?</a:t>
            </a:r>
          </a:p>
          <a:p>
            <a:pPr lvl="1"/>
            <a:r>
              <a:rPr lang="fr-FR" sz="2700" dirty="0">
                <a:latin typeface="Calibri" panose="020F0502020204030204" pitchFamily="34" charset="0"/>
                <a:cs typeface="Calibri" panose="020F0502020204030204" pitchFamily="34" charset="0"/>
              </a:rPr>
              <a:t>Tu observes ces fossiles.		</a:t>
            </a:r>
            <a:r>
              <a:rPr lang="fr-FR" sz="2700" b="1" dirty="0">
                <a:latin typeface="Calibri" panose="020F0502020204030204" pitchFamily="34" charset="0"/>
                <a:cs typeface="Calibri" panose="020F0502020204030204" pitchFamily="34" charset="0"/>
              </a:rPr>
              <a:t>interrogative</a:t>
            </a:r>
          </a:p>
          <a:p>
            <a:pPr lvl="2"/>
            <a:r>
              <a:rPr lang="fr-FR" sz="25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Est-ce que tu observes ces fossiles ?</a:t>
            </a:r>
          </a:p>
          <a:p>
            <a:pPr lvl="2"/>
            <a:r>
              <a:rPr lang="fr-FR" sz="25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Observes-tu ces fossiles ?</a:t>
            </a:r>
          </a:p>
          <a:p>
            <a:pPr lvl="1"/>
            <a:endParaRPr lang="fr-FR" sz="2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sz="27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sz="2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sz="2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sz="2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sz="2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E75173BD-C1AB-4A81-A074-74AAEE5C28F9}"/>
              </a:ext>
            </a:extLst>
          </p:cNvPr>
          <p:cNvCxnSpPr/>
          <p:nvPr/>
        </p:nvCxnSpPr>
        <p:spPr>
          <a:xfrm>
            <a:off x="8587665" y="2840340"/>
            <a:ext cx="516835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58FA6E77-8602-4D7C-BE91-350B7414EF96}"/>
              </a:ext>
            </a:extLst>
          </p:cNvPr>
          <p:cNvCxnSpPr/>
          <p:nvPr/>
        </p:nvCxnSpPr>
        <p:spPr>
          <a:xfrm>
            <a:off x="4744278" y="4507445"/>
            <a:ext cx="516835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Image 5">
            <a:extLst>
              <a:ext uri="{FF2B5EF4-FFF2-40B4-BE49-F238E27FC236}">
                <a16:creationId xmlns:a16="http://schemas.microsoft.com/office/drawing/2014/main" id="{2EDBC932-909E-4C01-92F4-421128ADEC1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709" y="760895"/>
            <a:ext cx="531495" cy="433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79511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BE936E-DB22-480B-B1EA-5CF644DACE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0904" y="982132"/>
            <a:ext cx="9955694" cy="1303867"/>
          </a:xfrm>
        </p:spPr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b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27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CORRECTION </a:t>
            </a:r>
            <a:r>
              <a:rPr lang="fr-FR" sz="20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(l’une des réponses suffit)</a:t>
            </a:r>
            <a:endParaRPr lang="fr-FR" sz="27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13032C3B-EECB-459D-8F35-42156159BAF8}"/>
              </a:ext>
            </a:extLst>
          </p:cNvPr>
          <p:cNvSpPr txBox="1">
            <a:spLocks/>
          </p:cNvSpPr>
          <p:nvPr/>
        </p:nvSpPr>
        <p:spPr>
          <a:xfrm>
            <a:off x="639191" y="2560319"/>
            <a:ext cx="10946167" cy="348267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FR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 </a:t>
            </a:r>
            <a:r>
              <a:rPr lang="fr-FR" sz="2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Liopleurodons</a:t>
            </a:r>
            <a:r>
              <a:rPr lang="fr-FR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sont-ils des prédateurs aquatiques ?							</a:t>
            </a:r>
            <a:r>
              <a:rPr lang="fr-FR" sz="2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Déclarative</a:t>
            </a:r>
          </a:p>
          <a:p>
            <a:pPr lvl="2"/>
            <a:r>
              <a:rPr lang="fr-FR" sz="2500" b="1" dirty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Les </a:t>
            </a:r>
            <a:r>
              <a:rPr lang="fr-FR" sz="2500" b="1" dirty="0" err="1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Liopleurodons</a:t>
            </a:r>
            <a:r>
              <a:rPr lang="fr-FR" sz="2500" b="1" dirty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sont des prédateurs aquatiques.</a:t>
            </a:r>
            <a:endParaRPr lang="fr-FR" sz="25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sz="2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sz="27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sz="2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sz="2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sz="2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sz="2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E75173BD-C1AB-4A81-A074-74AAEE5C28F9}"/>
              </a:ext>
            </a:extLst>
          </p:cNvPr>
          <p:cNvCxnSpPr/>
          <p:nvPr/>
        </p:nvCxnSpPr>
        <p:spPr>
          <a:xfrm>
            <a:off x="5950997" y="2840339"/>
            <a:ext cx="516835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Image 5">
            <a:extLst>
              <a:ext uri="{FF2B5EF4-FFF2-40B4-BE49-F238E27FC236}">
                <a16:creationId xmlns:a16="http://schemas.microsoft.com/office/drawing/2014/main" id="{F83FE14B-5878-43FF-BADA-5637F61A6F5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709" y="760895"/>
            <a:ext cx="531495" cy="433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366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4E86A8D-01E7-43FC-94FE-159A2F4FC9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Résultats </a:t>
            </a:r>
            <a:r>
              <a:rPr lang="fr-FR" dirty="0"/>
              <a:t>	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217DC3F-3F6D-475D-9F32-17B897ABC4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Tu as réussi 3 à 4 phrases : </a:t>
            </a:r>
          </a:p>
          <a:p>
            <a:pPr marL="0" indent="0">
              <a:buNone/>
            </a:pP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Tu peux lire le texte 9 qui se trouve sur la diapo 11.</a:t>
            </a:r>
          </a:p>
          <a:p>
            <a:endParaRPr lang="fr-FR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</a:rPr>
              <a:t>Tu en as trouvé moins :</a:t>
            </a:r>
          </a:p>
          <a:p>
            <a:pPr marL="0" indent="0">
              <a:buNone/>
            </a:pPr>
            <a:r>
              <a:rPr lang="fr-FR" sz="32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Fais l’exercice suivant</a:t>
            </a:r>
          </a:p>
          <a:p>
            <a:endParaRPr lang="fr-FR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2C5624A1-7280-4715-93F4-8F61CFF7072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709" y="760895"/>
            <a:ext cx="531495" cy="433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43327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BE936E-DB22-480B-B1EA-5CF644DACE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0904" y="982132"/>
            <a:ext cx="9955694" cy="1303867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prstClr val="black">
                    <a:lumMod val="85000"/>
                    <a:lumOff val="1500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Défi 9 : deuxième chance !</a:t>
            </a:r>
            <a:endParaRPr lang="fr-FR" sz="2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4C530E9-41FA-4D6E-A8E1-1934CFFDF1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0" y="2556932"/>
            <a:ext cx="9955693" cy="3318936"/>
          </a:xfrm>
        </p:spPr>
        <p:txBody>
          <a:bodyPr/>
          <a:lstStyle/>
          <a:p>
            <a:pPr marL="457200" lvl="1" indent="0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lang="fr-FR" sz="2800" u="sng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fr-FR" dirty="0"/>
          </a:p>
        </p:txBody>
      </p:sp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ED670B6E-76B9-4FD3-8469-314C35D84335}"/>
              </a:ext>
            </a:extLst>
          </p:cNvPr>
          <p:cNvSpPr txBox="1">
            <a:spLocks/>
          </p:cNvSpPr>
          <p:nvPr/>
        </p:nvSpPr>
        <p:spPr>
          <a:xfrm>
            <a:off x="1099930" y="2560319"/>
            <a:ext cx="9955692" cy="348267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fr-FR" sz="2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fr-FR" sz="2700" dirty="0">
                <a:latin typeface="Calibri" panose="020F0502020204030204" pitchFamily="34" charset="0"/>
                <a:cs typeface="Calibri" panose="020F0502020204030204" pitchFamily="34" charset="0"/>
              </a:rPr>
              <a:t>Est-ce que les Leedsichtys étaient les plus grands poissons de la Terre ?</a:t>
            </a:r>
            <a:endParaRPr lang="fr-FR" sz="2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1" indent="0">
              <a:buNone/>
            </a:pPr>
            <a:r>
              <a:rPr lang="fr-FR" sz="2600" dirty="0">
                <a:latin typeface="Calibri" panose="020F0502020204030204" pitchFamily="34" charset="0"/>
                <a:cs typeface="Calibri" panose="020F0502020204030204" pitchFamily="34" charset="0"/>
              </a:rPr>
              <a:t>              </a:t>
            </a:r>
            <a:r>
              <a:rPr lang="fr-FR" sz="2600" b="1" dirty="0">
                <a:latin typeface="Calibri" panose="020F0502020204030204" pitchFamily="34" charset="0"/>
                <a:cs typeface="Calibri" panose="020F0502020204030204" pitchFamily="34" charset="0"/>
              </a:rPr>
              <a:t>déclarative</a:t>
            </a:r>
            <a:r>
              <a:rPr lang="fr-FR" sz="2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lvl="1"/>
            <a:r>
              <a:rPr lang="fr-FR" sz="2600" dirty="0">
                <a:latin typeface="Calibri" panose="020F0502020204030204" pitchFamily="34" charset="0"/>
                <a:cs typeface="Calibri" panose="020F0502020204030204" pitchFamily="34" charset="0"/>
              </a:rPr>
              <a:t>Ils ont une crête sur la tête.</a:t>
            </a:r>
          </a:p>
          <a:p>
            <a:pPr marL="457200" lvl="1" indent="0">
              <a:buNone/>
            </a:pPr>
            <a:r>
              <a:rPr lang="fr-FR" sz="2600" dirty="0">
                <a:latin typeface="Calibri" panose="020F0502020204030204" pitchFamily="34" charset="0"/>
                <a:cs typeface="Calibri" panose="020F0502020204030204" pitchFamily="34" charset="0"/>
              </a:rPr>
              <a:t>              </a:t>
            </a:r>
            <a:r>
              <a:rPr lang="fr-FR" sz="2600" b="1" dirty="0">
                <a:latin typeface="Calibri" panose="020F0502020204030204" pitchFamily="34" charset="0"/>
                <a:cs typeface="Calibri" panose="020F0502020204030204" pitchFamily="34" charset="0"/>
              </a:rPr>
              <a:t>interrogative</a:t>
            </a:r>
          </a:p>
          <a:p>
            <a:pPr lvl="1"/>
            <a:endParaRPr lang="fr-FR" sz="2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A358C38F-C999-4D28-82C1-C8F6904E52A0}"/>
              </a:ext>
            </a:extLst>
          </p:cNvPr>
          <p:cNvCxnSpPr/>
          <p:nvPr/>
        </p:nvCxnSpPr>
        <p:spPr>
          <a:xfrm>
            <a:off x="1991814" y="4343206"/>
            <a:ext cx="516835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D0ABEBEA-9F52-4B6A-82D8-3A21ADAA17E7}"/>
              </a:ext>
            </a:extLst>
          </p:cNvPr>
          <p:cNvCxnSpPr/>
          <p:nvPr/>
        </p:nvCxnSpPr>
        <p:spPr>
          <a:xfrm>
            <a:off x="1991814" y="5499588"/>
            <a:ext cx="516835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 7">
            <a:extLst>
              <a:ext uri="{FF2B5EF4-FFF2-40B4-BE49-F238E27FC236}">
                <a16:creationId xmlns:a16="http://schemas.microsoft.com/office/drawing/2014/main" id="{D4495C6D-16F5-4D1C-BC5D-86C5E5F87B6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709" y="760895"/>
            <a:ext cx="531495" cy="433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4658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BE936E-DB22-480B-B1EA-5CF644DACE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0904" y="982132"/>
            <a:ext cx="9955694" cy="1303867"/>
          </a:xfrm>
        </p:spPr>
        <p:txBody>
          <a:bodyPr>
            <a:normAutofit/>
          </a:bodyPr>
          <a:lstStyle/>
          <a:p>
            <a:r>
              <a:rPr lang="fr-FR" sz="36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CORRECTION </a:t>
            </a:r>
            <a:r>
              <a:rPr lang="fr-FR" sz="22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(l’une des réponses suffit)</a:t>
            </a:r>
          </a:p>
        </p:txBody>
      </p:sp>
      <p:sp>
        <p:nvSpPr>
          <p:cNvPr id="9" name="Espace réservé du contenu 3">
            <a:extLst>
              <a:ext uri="{FF2B5EF4-FFF2-40B4-BE49-F238E27FC236}">
                <a16:creationId xmlns:a16="http://schemas.microsoft.com/office/drawing/2014/main" id="{7832B63D-AD5A-45AD-8B91-682CF89188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0" y="2556932"/>
            <a:ext cx="9955693" cy="3318936"/>
          </a:xfrm>
        </p:spPr>
        <p:txBody>
          <a:bodyPr/>
          <a:lstStyle/>
          <a:p>
            <a:pPr marL="457200" lvl="1" indent="0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lang="fr-FR" sz="2800" u="sng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fr-FR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B7E157AA-370E-4959-87CC-C976EEB56B20}"/>
              </a:ext>
            </a:extLst>
          </p:cNvPr>
          <p:cNvSpPr txBox="1">
            <a:spLocks/>
          </p:cNvSpPr>
          <p:nvPr/>
        </p:nvSpPr>
        <p:spPr>
          <a:xfrm>
            <a:off x="1099930" y="2560319"/>
            <a:ext cx="9955692" cy="3482671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fr-FR" sz="2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fr-FR" sz="2700" dirty="0">
                <a:latin typeface="Calibri" panose="020F0502020204030204" pitchFamily="34" charset="0"/>
                <a:cs typeface="Calibri" panose="020F0502020204030204" pitchFamily="34" charset="0"/>
              </a:rPr>
              <a:t>Est-ce que les Leedsichtys étaient les plus grands poissons de la Terre 			</a:t>
            </a:r>
            <a:r>
              <a:rPr lang="fr-FR" sz="2600" b="1" dirty="0">
                <a:latin typeface="Calibri" panose="020F0502020204030204" pitchFamily="34" charset="0"/>
                <a:cs typeface="Calibri" panose="020F0502020204030204" pitchFamily="34" charset="0"/>
              </a:rPr>
              <a:t>déclarative</a:t>
            </a:r>
            <a:r>
              <a:rPr lang="fr-FR" sz="2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lvl="2"/>
            <a:r>
              <a:rPr lang="fr-FR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Les Leedsichtys étaient les plus grands poissons de la Terre.</a:t>
            </a:r>
          </a:p>
          <a:p>
            <a:pPr lvl="1"/>
            <a:r>
              <a:rPr lang="fr-FR" sz="2600" dirty="0">
                <a:latin typeface="Calibri" panose="020F0502020204030204" pitchFamily="34" charset="0"/>
                <a:cs typeface="Calibri" panose="020F0502020204030204" pitchFamily="34" charset="0"/>
              </a:rPr>
              <a:t>Ils ont une crête sur la tête.			</a:t>
            </a:r>
            <a:r>
              <a:rPr lang="fr-FR" sz="2600" b="1" dirty="0">
                <a:latin typeface="Calibri" panose="020F0502020204030204" pitchFamily="34" charset="0"/>
                <a:cs typeface="Calibri" panose="020F0502020204030204" pitchFamily="34" charset="0"/>
              </a:rPr>
              <a:t>interrogative</a:t>
            </a:r>
          </a:p>
          <a:p>
            <a:pPr lvl="2"/>
            <a:r>
              <a:rPr lang="fr-FR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Est-ce qu’ils ont une crête sur la tête ?</a:t>
            </a:r>
          </a:p>
          <a:p>
            <a:pPr lvl="2"/>
            <a:r>
              <a:rPr lang="fr-FR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Ont-ils une crête sur la tête ?</a:t>
            </a:r>
          </a:p>
          <a:p>
            <a:pPr lvl="1"/>
            <a:endParaRPr lang="fr-FR" sz="2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fr-FR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99E7E871-7F89-4794-9362-E8B9DD2CBF19}"/>
              </a:ext>
            </a:extLst>
          </p:cNvPr>
          <p:cNvCxnSpPr/>
          <p:nvPr/>
        </p:nvCxnSpPr>
        <p:spPr>
          <a:xfrm>
            <a:off x="3110401" y="3704014"/>
            <a:ext cx="516835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7A66F5E7-F4B5-430A-BD91-5B437BB3CCDD}"/>
              </a:ext>
            </a:extLst>
          </p:cNvPr>
          <p:cNvCxnSpPr/>
          <p:nvPr/>
        </p:nvCxnSpPr>
        <p:spPr>
          <a:xfrm>
            <a:off x="5837582" y="4682843"/>
            <a:ext cx="516835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Image 6">
            <a:extLst>
              <a:ext uri="{FF2B5EF4-FFF2-40B4-BE49-F238E27FC236}">
                <a16:creationId xmlns:a16="http://schemas.microsoft.com/office/drawing/2014/main" id="{645BA0F4-C394-4A1E-9390-34475D69C50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709" y="760895"/>
            <a:ext cx="531495" cy="433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576710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que">
  <a:themeElements>
    <a:clrScheme name="Organique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que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qu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1069</TotalTime>
  <Words>523</Words>
  <Application>Microsoft Office PowerPoint</Application>
  <PresentationFormat>Grand écran</PresentationFormat>
  <Paragraphs>80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7" baseType="lpstr">
      <vt:lpstr>Arial</vt:lpstr>
      <vt:lpstr>Calibri</vt:lpstr>
      <vt:lpstr>Garamond</vt:lpstr>
      <vt:lpstr>Organique</vt:lpstr>
      <vt:lpstr>Gagne ton chapitre !</vt:lpstr>
      <vt:lpstr>Gagne tes prochains textes de lecture en validant les défis !</vt:lpstr>
      <vt:lpstr>Les types de phrases</vt:lpstr>
      <vt:lpstr>Défi 9 : Transforme les phrases comme demandé :</vt:lpstr>
      <vt:lpstr> CORRECTION (l’une des réponses suffit)</vt:lpstr>
      <vt:lpstr> CORRECTION (l’une des réponses suffit)</vt:lpstr>
      <vt:lpstr>Résultats  </vt:lpstr>
      <vt:lpstr>Défi 9 : deuxième chance !</vt:lpstr>
      <vt:lpstr>CORRECTION (l’une des réponses suffit)</vt:lpstr>
      <vt:lpstr>Bilan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Gagne ton chapitre !</dc:title>
  <dc:creator>MHF</dc:creator>
  <cp:lastModifiedBy>MH</cp:lastModifiedBy>
  <cp:revision>71</cp:revision>
  <dcterms:created xsi:type="dcterms:W3CDTF">2020-04-05T10:23:13Z</dcterms:created>
  <dcterms:modified xsi:type="dcterms:W3CDTF">2022-08-14T06:51:45Z</dcterms:modified>
</cp:coreProperties>
</file>